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61" r:id="rId4"/>
    <p:sldId id="284" r:id="rId5"/>
    <p:sldId id="288" r:id="rId6"/>
    <p:sldId id="283" r:id="rId7"/>
    <p:sldId id="276" r:id="rId8"/>
    <p:sldId id="275" r:id="rId9"/>
    <p:sldId id="285" r:id="rId10"/>
    <p:sldId id="286" r:id="rId11"/>
    <p:sldId id="262" r:id="rId12"/>
    <p:sldId id="265" r:id="rId13"/>
    <p:sldId id="267" r:id="rId14"/>
    <p:sldId id="289" r:id="rId15"/>
    <p:sldId id="278" r:id="rId16"/>
    <p:sldId id="279" r:id="rId17"/>
    <p:sldId id="280" r:id="rId18"/>
    <p:sldId id="281" r:id="rId19"/>
    <p:sldId id="264" r:id="rId20"/>
    <p:sldId id="271" r:id="rId21"/>
    <p:sldId id="272" r:id="rId22"/>
    <p:sldId id="293" r:id="rId23"/>
    <p:sldId id="294" r:id="rId24"/>
    <p:sldId id="295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CA120C-8CFD-4638-8B19-825BC096A300}" type="datetimeFigureOut">
              <a:rPr lang="en-US" smtClean="0"/>
              <a:pPr/>
              <a:t>11/21/2012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E79B51F-A2F3-4647-819A-969818077A7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ondon_Underground" TargetMode="External"/><Relationship Id="rId2" Type="http://schemas.openxmlformats.org/officeDocument/2006/relationships/hyperlink" Target="http://en.wikipedia.org/wiki/Public_Sector_Borrowing_Requiremen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nada_Line" TargetMode="External"/><Relationship Id="rId2" Type="http://schemas.openxmlformats.org/officeDocument/2006/relationships/hyperlink" Target="http://en.wikipedia.org/wiki/Ontario_Highway_40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Rapid_transit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oll_Back_Malaria_(RBM)_Partnership" TargetMode="External"/><Relationship Id="rId2" Type="http://schemas.openxmlformats.org/officeDocument/2006/relationships/hyperlink" Target="http://en.wikipedia.org/wiki/European_PPP_Expertise_Centre_(EPEC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ydney_Harbour_Tunnel" TargetMode="External"/><Relationship Id="rId5" Type="http://schemas.openxmlformats.org/officeDocument/2006/relationships/hyperlink" Target="http://en.wikipedia.org/wiki/Cross_City_Tunnel" TargetMode="External"/><Relationship Id="rId4" Type="http://schemas.openxmlformats.org/officeDocument/2006/relationships/hyperlink" Target="http://en.wikipedia.org/wiki/Airport_and_East_Hills_railway_lin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ownloads\Compressed\2255_mergers_acquisitions_2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1857388"/>
          </a:xfrm>
        </p:spPr>
        <p:style>
          <a:lnRef idx="3">
            <a:schemeClr val="lt1"/>
          </a:lnRef>
          <a:fillRef idx="1002">
            <a:schemeClr val="lt2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IN" sz="44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National Public Private Partnership Policy-</a:t>
            </a:r>
            <a:r>
              <a:rPr lang="en-IN" sz="54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2011</a:t>
            </a:r>
            <a:r>
              <a:rPr lang="en-IN" sz="48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IN" sz="48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IN" sz="48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IN" sz="4800" b="1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IN" sz="4400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Group </a:t>
            </a:r>
            <a:r>
              <a:rPr lang="en-IN" sz="4800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11</a:t>
            </a:r>
            <a:endParaRPr lang="en-IN" b="1" dirty="0">
              <a:ln w="11430"/>
              <a:solidFill>
                <a:srgbClr val="FF993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Principles governing Implementation continued…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the imperative to accelerate PPP</a:t>
            </a:r>
          </a:p>
          <a:p>
            <a:r>
              <a:rPr lang="en-US" dirty="0" smtClean="0"/>
              <a:t>Critical intervention envisaged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Enhancing transparency in PPP projects</a:t>
            </a:r>
          </a:p>
          <a:p>
            <a:pPr lvl="1"/>
            <a:r>
              <a:rPr lang="en-US" dirty="0" smtClean="0"/>
              <a:t>PPP rules</a:t>
            </a:r>
          </a:p>
          <a:p>
            <a:pPr lvl="1"/>
            <a:r>
              <a:rPr lang="en-US" dirty="0" smtClean="0"/>
              <a:t>Auctioning</a:t>
            </a:r>
          </a:p>
          <a:p>
            <a:pPr lvl="1"/>
            <a:r>
              <a:rPr lang="en-US" dirty="0" smtClean="0"/>
              <a:t>Smooth implementation of Project</a:t>
            </a:r>
          </a:p>
          <a:p>
            <a:pPr lvl="1"/>
            <a:r>
              <a:rPr lang="en-US" dirty="0" smtClean="0"/>
              <a:t>Preferred Model of implementation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371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Government Supported Models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BOT </a:t>
            </a:r>
          </a:p>
          <a:p>
            <a:pPr lvl="1"/>
            <a:r>
              <a:rPr lang="en-IN" dirty="0" smtClean="0"/>
              <a:t>User Fee Based</a:t>
            </a:r>
          </a:p>
          <a:p>
            <a:pPr lvl="1"/>
            <a:r>
              <a:rPr lang="en-IN" dirty="0" smtClean="0"/>
              <a:t>Annuity Based</a:t>
            </a:r>
          </a:p>
          <a:p>
            <a:pPr lvl="1"/>
            <a:r>
              <a:rPr lang="en-IN" dirty="0" smtClean="0"/>
              <a:t>Performance Based</a:t>
            </a:r>
          </a:p>
          <a:p>
            <a:pPr lvl="1"/>
            <a:r>
              <a:rPr lang="en-IN" dirty="0" smtClean="0"/>
              <a:t>Turnkey Contracts</a:t>
            </a:r>
          </a:p>
          <a:p>
            <a:r>
              <a:rPr lang="en-IN" dirty="0" smtClean="0"/>
              <a:t>BLT</a:t>
            </a:r>
          </a:p>
          <a:p>
            <a:r>
              <a:rPr lang="en-IN" dirty="0" smtClean="0"/>
              <a:t>DBFOT</a:t>
            </a:r>
          </a:p>
          <a:p>
            <a:r>
              <a:rPr lang="en-IN" dirty="0" smtClean="0"/>
              <a:t>OMT</a:t>
            </a:r>
          </a:p>
          <a:p>
            <a:r>
              <a:rPr lang="en-IN" dirty="0" smtClean="0"/>
              <a:t>BOO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Public Good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>
                <a:latin typeface="+mj-lt"/>
                <a:ea typeface="+mj-ea"/>
                <a:cs typeface="+mj-cs"/>
              </a:rPr>
              <a:t>Public Good is a good that is both Non-excludable and Non-</a:t>
            </a:r>
            <a:r>
              <a:rPr lang="en-IN" dirty="0" err="1" smtClean="0">
                <a:latin typeface="+mj-lt"/>
                <a:ea typeface="+mj-ea"/>
                <a:cs typeface="+mj-cs"/>
              </a:rPr>
              <a:t>rivalrous</a:t>
            </a:r>
            <a:endParaRPr lang="en-IN" dirty="0" smtClean="0">
              <a:latin typeface="+mj-lt"/>
              <a:ea typeface="+mj-ea"/>
              <a:cs typeface="+mj-cs"/>
            </a:endParaRPr>
          </a:p>
          <a:p>
            <a:r>
              <a:rPr lang="en-IN" dirty="0" smtClean="0"/>
              <a:t>Examples: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Infrastructure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Airports/Ports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Roadways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Railways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Health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Education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Telecom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Energy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/>
              <a:t>R&amp;D</a:t>
            </a:r>
          </a:p>
          <a:p>
            <a:endParaRPr lang="en-IN" dirty="0"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 descr="C:\Users\Hp\Desktop\PPP\image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571744"/>
            <a:ext cx="2876550" cy="1590675"/>
          </a:xfrm>
          <a:prstGeom prst="rect">
            <a:avLst/>
          </a:prstGeom>
          <a:noFill/>
        </p:spPr>
      </p:pic>
      <p:pic>
        <p:nvPicPr>
          <p:cNvPr id="2052" name="Picture 4" descr="C:\Users\Hp\Desktop\PPP\image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214818"/>
            <a:ext cx="2914652" cy="1932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Merits 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5720" y="1285861"/>
            <a:ext cx="8643998" cy="5214974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Easing Budgetary Constraints</a:t>
            </a:r>
          </a:p>
          <a:p>
            <a:r>
              <a:rPr lang="en-US" sz="3200" dirty="0" smtClean="0"/>
              <a:t>Value for money issue</a:t>
            </a:r>
          </a:p>
          <a:p>
            <a:r>
              <a:rPr lang="en-US" sz="3200" dirty="0" smtClean="0"/>
              <a:t>A realistic control of cost</a:t>
            </a:r>
          </a:p>
          <a:p>
            <a:r>
              <a:rPr lang="en-US" sz="3200" dirty="0" smtClean="0"/>
              <a:t>A streamlined construction schedule and reliable project implementation enable enhanced economic development</a:t>
            </a:r>
          </a:p>
          <a:p>
            <a:r>
              <a:rPr lang="en-US" sz="3200" dirty="0" smtClean="0"/>
              <a:t>Assets creation, maintenance and service delivery</a:t>
            </a:r>
          </a:p>
          <a:p>
            <a:r>
              <a:rPr lang="en-US" sz="3200" dirty="0" smtClean="0"/>
              <a:t>Set on sustainable and environmentally - Compatible development</a:t>
            </a:r>
          </a:p>
          <a:p>
            <a:r>
              <a:rPr lang="en-US" sz="3200" dirty="0" smtClean="0"/>
              <a:t>Social benefits</a:t>
            </a:r>
          </a:p>
          <a:p>
            <a:r>
              <a:rPr lang="en-US" sz="3200" dirty="0" smtClean="0"/>
              <a:t>Transparency</a:t>
            </a:r>
          </a:p>
          <a:p>
            <a:r>
              <a:rPr lang="en-US" sz="3200" dirty="0" smtClean="0"/>
              <a:t>Transfer of technology</a:t>
            </a:r>
          </a:p>
          <a:p>
            <a:r>
              <a:rPr lang="en-US" sz="3200" dirty="0" smtClean="0"/>
              <a:t>Project stability</a:t>
            </a:r>
          </a:p>
          <a:p>
            <a:r>
              <a:rPr lang="en-US" sz="3200" dirty="0" smtClean="0"/>
              <a:t>Focusing the Role of Public Authority on its Regulatory function</a:t>
            </a:r>
          </a:p>
          <a:p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Demerits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4229104" cy="5074440"/>
          </a:xfrm>
        </p:spPr>
        <p:txBody>
          <a:bodyPr/>
          <a:lstStyle/>
          <a:p>
            <a:r>
              <a:rPr lang="en-US" dirty="0" smtClean="0"/>
              <a:t>Both the public entity and the private firm is seeking to gain from the relationship-user ends up paying more</a:t>
            </a:r>
          </a:p>
          <a:p>
            <a:r>
              <a:rPr lang="en-US" dirty="0" smtClean="0"/>
              <a:t>Involves high risk level</a:t>
            </a:r>
          </a:p>
          <a:p>
            <a:r>
              <a:rPr lang="en-US" dirty="0" smtClean="0"/>
              <a:t>Long term contracts not reliable</a:t>
            </a:r>
          </a:p>
          <a:p>
            <a:endParaRPr lang="en-IN" dirty="0"/>
          </a:p>
        </p:txBody>
      </p:sp>
      <p:pic>
        <p:nvPicPr>
          <p:cNvPr id="1027" name="Picture 3" descr="C:\Users\Hp\Desktop\PPP\image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85926"/>
            <a:ext cx="3366551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9586954" cy="9144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sz="4400" b="1" spc="0" dirty="0" smtClean="0">
                <a:ln/>
                <a:solidFill>
                  <a:schemeClr val="accent3"/>
                </a:solidFill>
              </a:rPr>
              <a:t>International Perspective</a:t>
            </a:r>
            <a:r>
              <a:rPr lang="en-IN" b="1" spc="0" dirty="0" smtClean="0">
                <a:ln/>
                <a:solidFill>
                  <a:schemeClr val="accent3"/>
                </a:solidFill>
              </a:rPr>
              <a:t/>
            </a:r>
            <a:br>
              <a:rPr lang="en-IN" b="1" spc="0" dirty="0" smtClean="0">
                <a:ln/>
                <a:solidFill>
                  <a:schemeClr val="accent3"/>
                </a:solidFill>
              </a:rPr>
            </a:br>
            <a:r>
              <a:rPr lang="en-US" b="1" spc="0" dirty="0" smtClean="0">
                <a:ln/>
                <a:solidFill>
                  <a:schemeClr val="accent3"/>
                </a:solidFill>
              </a:rPr>
              <a:t>USA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643182"/>
            <a:ext cx="7772400" cy="45720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1</a:t>
            </a:r>
            <a:r>
              <a:rPr lang="en-IN" sz="2800" baseline="30000" dirty="0" smtClean="0"/>
              <a:t>st</a:t>
            </a:r>
            <a:r>
              <a:rPr lang="en-IN" sz="2800" dirty="0" smtClean="0"/>
              <a:t> Generation PPP </a:t>
            </a:r>
            <a:r>
              <a:rPr lang="en-IN" sz="2800" dirty="0"/>
              <a:t>Projects:  Asset </a:t>
            </a:r>
            <a:r>
              <a:rPr lang="en-IN" sz="2800" dirty="0" smtClean="0"/>
              <a:t>Monetization</a:t>
            </a:r>
            <a:endParaRPr lang="en-IN" sz="2800" dirty="0"/>
          </a:p>
          <a:p>
            <a:pPr>
              <a:buNone/>
            </a:pPr>
            <a:r>
              <a:rPr lang="en-US" sz="2800" dirty="0" smtClean="0"/>
              <a:t>         -Indiana Toll Road</a:t>
            </a:r>
            <a:endParaRPr lang="en-IN" sz="2800" dirty="0" smtClean="0"/>
          </a:p>
          <a:p>
            <a:r>
              <a:rPr lang="en-IN" sz="2800" dirty="0" smtClean="0"/>
              <a:t>2</a:t>
            </a:r>
            <a:r>
              <a:rPr lang="en-IN" sz="2800" baseline="30000" dirty="0" smtClean="0"/>
              <a:t>nd</a:t>
            </a:r>
            <a:r>
              <a:rPr lang="en-IN" sz="2800" dirty="0" smtClean="0"/>
              <a:t> Generation PPP Projects: Variable pricing</a:t>
            </a:r>
          </a:p>
          <a:p>
            <a:pPr>
              <a:buNone/>
            </a:pPr>
            <a:r>
              <a:rPr lang="en-US" sz="2800" dirty="0" smtClean="0"/>
              <a:t>		-</a:t>
            </a:r>
            <a:r>
              <a:rPr lang="en-IN" sz="2800" dirty="0" smtClean="0"/>
              <a:t>the Port of Miami Tunnel, I-595 express lanes</a:t>
            </a:r>
          </a:p>
          <a:p>
            <a:r>
              <a:rPr lang="en-IN" sz="2800" dirty="0" smtClean="0"/>
              <a:t>3</a:t>
            </a:r>
            <a:r>
              <a:rPr lang="en-IN" sz="2800" baseline="30000" dirty="0" smtClean="0"/>
              <a:t>rd</a:t>
            </a:r>
            <a:r>
              <a:rPr lang="en-IN" sz="2800" dirty="0" smtClean="0"/>
              <a:t> Generation PPP Projects: Value-for-money 	(</a:t>
            </a:r>
            <a:r>
              <a:rPr lang="en-IN" sz="2800" dirty="0" err="1"/>
              <a:t>VfM</a:t>
            </a:r>
            <a:r>
              <a:rPr lang="en-IN" sz="2800" dirty="0" smtClean="0"/>
              <a:t>), </a:t>
            </a:r>
            <a:r>
              <a:rPr lang="en-IN" sz="2800" dirty="0"/>
              <a:t>C</a:t>
            </a:r>
            <a:r>
              <a:rPr lang="en-IN" sz="2800" dirty="0" smtClean="0"/>
              <a:t>ost-benefit analysis</a:t>
            </a:r>
          </a:p>
          <a:p>
            <a:pPr>
              <a:buNone/>
            </a:pPr>
            <a:r>
              <a:rPr lang="en-US" sz="2800" dirty="0" smtClean="0"/>
              <a:t>	       -</a:t>
            </a:r>
            <a:r>
              <a:rPr lang="en-IN" sz="2800" dirty="0" smtClean="0"/>
              <a:t>Dulles </a:t>
            </a:r>
            <a:r>
              <a:rPr lang="en-IN" sz="2800" dirty="0"/>
              <a:t>Toll Road, State Highways 121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83665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4800" b="1" spc="0" dirty="0" smtClean="0">
                <a:ln/>
                <a:solidFill>
                  <a:schemeClr val="accent3"/>
                </a:solidFill>
              </a:rPr>
              <a:t>Britain</a:t>
            </a:r>
            <a:endParaRPr lang="en-IN" sz="4800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1992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dirty="0" smtClean="0"/>
              <a:t>-</a:t>
            </a:r>
            <a:r>
              <a:rPr lang="en-IN" dirty="0" smtClean="0"/>
              <a:t> private finance initiative (PFI),</a:t>
            </a:r>
          </a:p>
          <a:p>
            <a:pPr>
              <a:buNone/>
            </a:pPr>
            <a:r>
              <a:rPr lang="en-IN" dirty="0" smtClean="0"/>
              <a:t>	-focussed </a:t>
            </a:r>
            <a:r>
              <a:rPr lang="en-IN" dirty="0"/>
              <a:t>on reducing the </a:t>
            </a:r>
            <a:r>
              <a:rPr lang="en-IN" u="sng" dirty="0">
                <a:hlinkClick r:id="rId2" tooltip="Public Sector Borrowing Requirement"/>
              </a:rPr>
              <a:t>Public Sector Borrowing </a:t>
            </a:r>
            <a:r>
              <a:rPr lang="en-IN" u="sng" dirty="0" smtClean="0">
                <a:hlinkClick r:id="rId2" tooltip="Public Sector Borrowing Requirement"/>
              </a:rPr>
              <a:t>Requirement</a:t>
            </a:r>
            <a:endParaRPr lang="en-IN" u="sng" dirty="0" smtClean="0"/>
          </a:p>
          <a:p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1997</a:t>
            </a:r>
          </a:p>
          <a:p>
            <a:pPr>
              <a:buNone/>
            </a:pPr>
            <a:r>
              <a:rPr lang="en-IN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- expanded the PFI initiative </a:t>
            </a:r>
            <a:r>
              <a:rPr lang="en-IN" dirty="0" smtClean="0"/>
              <a:t>shift the emphasis           	to the achievement of "value for money”</a:t>
            </a:r>
          </a:p>
          <a:p>
            <a:r>
              <a:rPr lang="en-IN" dirty="0"/>
              <a:t> </a:t>
            </a:r>
            <a:r>
              <a:rPr lang="en-IN" u="sng" dirty="0">
                <a:hlinkClick r:id="rId3" tooltip="London Underground"/>
              </a:rPr>
              <a:t>London Underground </a:t>
            </a:r>
            <a:r>
              <a:rPr lang="en-IN" u="sng" dirty="0" smtClean="0">
                <a:hlinkClick r:id="rId3" tooltip="London Underground"/>
              </a:rPr>
              <a:t>PPP</a:t>
            </a:r>
            <a:endParaRPr lang="en-IN" u="sng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9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CANADA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1993</a:t>
            </a:r>
          </a:p>
          <a:p>
            <a:pPr>
              <a:buNone/>
            </a:pPr>
            <a:r>
              <a:rPr lang="en-IN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-</a:t>
            </a:r>
            <a:r>
              <a:rPr lang="en-IN" dirty="0" smtClean="0"/>
              <a:t>Canadian Council for Public-Private Partnerships</a:t>
            </a:r>
            <a:endParaRPr lang="en-IN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2009</a:t>
            </a:r>
          </a:p>
          <a:p>
            <a:pPr>
              <a:buNone/>
            </a:pPr>
            <a:r>
              <a:rPr lang="en-IN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en-IN" b="0" i="0" dirty="0" smtClean="0">
                <a:solidFill>
                  <a:srgbClr val="000000"/>
                </a:solidFill>
                <a:effectLst/>
                <a:latin typeface="Arial"/>
              </a:rPr>
              <a:t>-</a:t>
            </a:r>
            <a:r>
              <a:rPr lang="en-IN" dirty="0" smtClean="0"/>
              <a:t> creation of a crown corporation,</a:t>
            </a:r>
          </a:p>
          <a:p>
            <a:r>
              <a:rPr lang="en-IN" dirty="0"/>
              <a:t> National Awards Program </a:t>
            </a:r>
            <a:endParaRPr lang="en-IN" dirty="0" smtClean="0"/>
          </a:p>
          <a:p>
            <a:r>
              <a:rPr lang="en-IN" u="sng" dirty="0" smtClean="0">
                <a:hlinkClick r:id="rId2" tooltip="Ontario Highway 407"/>
              </a:rPr>
              <a:t>Ontario </a:t>
            </a:r>
            <a:r>
              <a:rPr lang="en-IN" u="sng" dirty="0">
                <a:hlinkClick r:id="rId2" tooltip="Ontario Highway 407"/>
              </a:rPr>
              <a:t>Highway </a:t>
            </a:r>
            <a:r>
              <a:rPr lang="en-IN" u="sng" dirty="0" smtClean="0">
                <a:hlinkClick r:id="rId2" tooltip="Ontario Highway 407"/>
              </a:rPr>
              <a:t>407</a:t>
            </a:r>
            <a:r>
              <a:rPr lang="en-IN" dirty="0" smtClean="0"/>
              <a:t>.</a:t>
            </a:r>
          </a:p>
          <a:p>
            <a:r>
              <a:rPr lang="en-IN" dirty="0">
                <a:hlinkClick r:id="rId3" tooltip="Canada Line"/>
              </a:rPr>
              <a:t>Canada Line</a:t>
            </a:r>
            <a:r>
              <a:rPr lang="en-IN" dirty="0"/>
              <a:t> </a:t>
            </a:r>
            <a:r>
              <a:rPr lang="en-IN" dirty="0">
                <a:hlinkClick r:id="rId4" tooltip="Rapid transit"/>
              </a:rPr>
              <a:t>rapid </a:t>
            </a:r>
            <a:r>
              <a:rPr lang="en-IN" dirty="0" smtClean="0">
                <a:hlinkClick r:id="rId4" tooltip="Rapid transit"/>
              </a:rPr>
              <a:t>transit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206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Other Examples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 </a:t>
            </a:r>
            <a:r>
              <a:rPr lang="en-IN" dirty="0" smtClean="0">
                <a:hlinkClick r:id="rId2" tooltip="European PPP Expertise Centre (EPEC)"/>
              </a:rPr>
              <a:t>European PPP Expertise Centre (EPEC)</a:t>
            </a:r>
            <a:r>
              <a:rPr lang="en-IN" dirty="0" smtClean="0"/>
              <a:t> </a:t>
            </a:r>
          </a:p>
          <a:p>
            <a:r>
              <a:rPr lang="en-IN" dirty="0"/>
              <a:t> </a:t>
            </a:r>
            <a:r>
              <a:rPr lang="en-IN" u="sng" dirty="0">
                <a:hlinkClick r:id="rId3" tooltip="Roll Back Malaria (RBM) Partnership"/>
              </a:rPr>
              <a:t>Roll Back Malaria (RBM) Partnership</a:t>
            </a:r>
            <a:r>
              <a:rPr lang="en-IN" dirty="0"/>
              <a:t> </a:t>
            </a:r>
            <a:endParaRPr lang="en-IN" dirty="0" smtClean="0"/>
          </a:p>
          <a:p>
            <a:r>
              <a:rPr lang="en-IN" dirty="0"/>
              <a:t> </a:t>
            </a:r>
            <a:r>
              <a:rPr lang="en-IN" dirty="0" smtClean="0"/>
              <a:t>Australia</a:t>
            </a:r>
          </a:p>
          <a:p>
            <a:pPr>
              <a:buNone/>
            </a:pPr>
            <a:r>
              <a:rPr lang="en-IN" dirty="0" smtClean="0"/>
              <a:t>		-</a:t>
            </a:r>
            <a:r>
              <a:rPr lang="en-IN" dirty="0"/>
              <a:t> </a:t>
            </a:r>
            <a:r>
              <a:rPr lang="en-IN" u="sng" dirty="0">
                <a:hlinkClick r:id="rId4" tooltip="Airport and East Hills railway line"/>
              </a:rPr>
              <a:t>Airport Link</a:t>
            </a:r>
            <a:r>
              <a:rPr lang="en-IN" dirty="0" smtClean="0"/>
              <a:t>,</a:t>
            </a:r>
            <a:r>
              <a:rPr lang="en-IN" u="sng" dirty="0">
                <a:hlinkClick r:id="rId5" tooltip="Cross City Tunnel"/>
              </a:rPr>
              <a:t> Cross City </a:t>
            </a:r>
            <a:r>
              <a:rPr lang="en-IN" u="sng" dirty="0" smtClean="0">
                <a:hlinkClick r:id="rId5" tooltip="Cross City Tunnel"/>
              </a:rPr>
              <a:t>Tunnel</a:t>
            </a:r>
            <a:r>
              <a:rPr lang="en-IN" u="sng" dirty="0" smtClean="0"/>
              <a:t>,</a:t>
            </a:r>
            <a:r>
              <a:rPr lang="en-IN" dirty="0"/>
              <a:t>  </a:t>
            </a:r>
            <a:r>
              <a:rPr lang="en-IN" dirty="0">
                <a:hlinkClick r:id="rId6" tooltip="Sydney Harbour Tunnel"/>
              </a:rPr>
              <a:t>Sydney </a:t>
            </a:r>
            <a:r>
              <a:rPr lang="en-IN" dirty="0" smtClean="0">
                <a:hlinkClick r:id="rId6" tooltip="Sydney Harbour Tunnel"/>
              </a:rPr>
              <a:t>Harbour Tunnel</a:t>
            </a:r>
            <a:r>
              <a:rPr lang="en-IN" dirty="0" smtClean="0"/>
              <a:t>,</a:t>
            </a:r>
          </a:p>
          <a:p>
            <a:r>
              <a:rPr lang="en-IN" b="1" dirty="0"/>
              <a:t>Global public–private </a:t>
            </a:r>
            <a:r>
              <a:rPr lang="en-IN" b="1" dirty="0" smtClean="0"/>
              <a:t>partnership</a:t>
            </a:r>
            <a:r>
              <a:rPr lang="en-IN" dirty="0"/>
              <a:t> (GPPP</a:t>
            </a:r>
            <a:r>
              <a:rPr lang="en-IN" dirty="0" smtClean="0"/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402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Stakeholders in PPPs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/>
          </a:bodyPr>
          <a:lstStyle/>
          <a:p>
            <a:r>
              <a:rPr lang="en-US" dirty="0" smtClean="0"/>
              <a:t>National organizations</a:t>
            </a:r>
          </a:p>
          <a:p>
            <a:r>
              <a:rPr lang="en-US" dirty="0" smtClean="0"/>
              <a:t>Central &amp; Local government bodies</a:t>
            </a:r>
          </a:p>
          <a:p>
            <a:r>
              <a:rPr lang="en-US" dirty="0" smtClean="0"/>
              <a:t>Implementing Firm</a:t>
            </a:r>
          </a:p>
          <a:p>
            <a:r>
              <a:rPr lang="en-US" dirty="0" smtClean="0"/>
              <a:t>End users</a:t>
            </a:r>
          </a:p>
          <a:p>
            <a:r>
              <a:rPr lang="en-US" dirty="0" smtClean="0"/>
              <a:t>Employees</a:t>
            </a:r>
          </a:p>
          <a:p>
            <a:r>
              <a:rPr lang="en-US" dirty="0" smtClean="0"/>
              <a:t>Middlemen</a:t>
            </a:r>
          </a:p>
          <a:p>
            <a:r>
              <a:rPr lang="en-US" dirty="0" smtClean="0"/>
              <a:t>Local businesses (audit commission, regulatory bodies)</a:t>
            </a:r>
            <a:endParaRPr lang="en-IN" dirty="0" smtClean="0"/>
          </a:p>
          <a:p>
            <a:r>
              <a:rPr lang="en-US" dirty="0" smtClean="0"/>
              <a:t>Pressure groups</a:t>
            </a:r>
          </a:p>
          <a:p>
            <a:r>
              <a:rPr lang="en-US" dirty="0" smtClean="0"/>
              <a:t>Residents (electorate, tax payers)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Group Members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57800"/>
          </a:xfrm>
        </p:spPr>
        <p:txBody>
          <a:bodyPr/>
          <a:lstStyle/>
          <a:p>
            <a:r>
              <a:rPr lang="en-IN" sz="2800" dirty="0" smtClean="0"/>
              <a:t>Shankar </a:t>
            </a:r>
            <a:r>
              <a:rPr lang="en-IN" sz="2800" dirty="0" err="1" smtClean="0"/>
              <a:t>Lal</a:t>
            </a:r>
            <a:r>
              <a:rPr lang="en-IN" sz="2800" dirty="0" smtClean="0"/>
              <a:t> </a:t>
            </a:r>
            <a:r>
              <a:rPr lang="en-IN" sz="2800" dirty="0" err="1" smtClean="0"/>
              <a:t>Verma</a:t>
            </a:r>
            <a:endParaRPr lang="en-IN" sz="2800" dirty="0" smtClean="0"/>
          </a:p>
          <a:p>
            <a:r>
              <a:rPr lang="en-IN" sz="2800" dirty="0" smtClean="0"/>
              <a:t>Md. </a:t>
            </a:r>
            <a:r>
              <a:rPr lang="en-IN" sz="2800" dirty="0" err="1" smtClean="0"/>
              <a:t>Imteaz</a:t>
            </a:r>
            <a:r>
              <a:rPr lang="en-IN" sz="2800" dirty="0" smtClean="0"/>
              <a:t> </a:t>
            </a:r>
            <a:r>
              <a:rPr lang="en-IN" sz="2800" dirty="0" err="1" smtClean="0"/>
              <a:t>Alam</a:t>
            </a:r>
            <a:endParaRPr lang="en-IN" sz="2800" dirty="0" smtClean="0"/>
          </a:p>
          <a:p>
            <a:r>
              <a:rPr lang="en-IN" sz="2800" dirty="0" err="1" smtClean="0"/>
              <a:t>Somesh</a:t>
            </a:r>
            <a:r>
              <a:rPr lang="en-IN" sz="2800" dirty="0" smtClean="0"/>
              <a:t> </a:t>
            </a:r>
            <a:r>
              <a:rPr lang="en-IN" sz="2800" dirty="0" err="1" smtClean="0"/>
              <a:t>Suman</a:t>
            </a:r>
            <a:endParaRPr lang="en-IN" sz="2800" dirty="0" smtClean="0"/>
          </a:p>
          <a:p>
            <a:r>
              <a:rPr lang="en-IN" sz="2800" dirty="0" smtClean="0"/>
              <a:t>Md. </a:t>
            </a:r>
            <a:r>
              <a:rPr lang="en-IN" sz="2800" dirty="0" err="1" smtClean="0"/>
              <a:t>Sajid</a:t>
            </a:r>
            <a:r>
              <a:rPr lang="en-IN" sz="2800" dirty="0" smtClean="0"/>
              <a:t> Sultan</a:t>
            </a:r>
          </a:p>
          <a:p>
            <a:r>
              <a:rPr lang="en-IN" sz="2800" dirty="0" err="1" smtClean="0"/>
              <a:t>Madhura</a:t>
            </a:r>
            <a:r>
              <a:rPr lang="en-IN" sz="2800" dirty="0" smtClean="0"/>
              <a:t> Roy</a:t>
            </a:r>
          </a:p>
          <a:p>
            <a:r>
              <a:rPr lang="en-IN" sz="2800" dirty="0" err="1" smtClean="0"/>
              <a:t>Satyajeet</a:t>
            </a:r>
            <a:r>
              <a:rPr lang="en-IN" sz="2800" dirty="0" smtClean="0"/>
              <a:t> Kumar</a:t>
            </a:r>
          </a:p>
          <a:p>
            <a:r>
              <a:rPr lang="en-IN" sz="2800" dirty="0" err="1" smtClean="0"/>
              <a:t>Preeti</a:t>
            </a:r>
            <a:r>
              <a:rPr lang="en-IN" sz="2800" dirty="0" smtClean="0"/>
              <a:t> Singh</a:t>
            </a:r>
          </a:p>
          <a:p>
            <a:r>
              <a:rPr lang="en-IN" sz="2800" dirty="0" err="1" smtClean="0"/>
              <a:t>Kapil</a:t>
            </a:r>
            <a:r>
              <a:rPr lang="en-IN" sz="2800" dirty="0" smtClean="0"/>
              <a:t> </a:t>
            </a:r>
            <a:r>
              <a:rPr lang="en-IN" sz="2800" dirty="0" err="1" smtClean="0"/>
              <a:t>Chandrawal</a:t>
            </a:r>
            <a:endParaRPr lang="en-IN" sz="2800" dirty="0" smtClean="0"/>
          </a:p>
          <a:p>
            <a:r>
              <a:rPr lang="en-IN" sz="2800" dirty="0" err="1" smtClean="0"/>
              <a:t>Kalpesh</a:t>
            </a:r>
            <a:r>
              <a:rPr lang="en-IN" sz="2800" dirty="0" smtClean="0"/>
              <a:t> </a:t>
            </a:r>
            <a:r>
              <a:rPr lang="en-IN" sz="2800" dirty="0" err="1" smtClean="0"/>
              <a:t>Rupavatiya</a:t>
            </a:r>
            <a:endParaRPr lang="en-IN" sz="2800" dirty="0" smtClean="0"/>
          </a:p>
          <a:p>
            <a:r>
              <a:rPr lang="en-IN" sz="2800" dirty="0" smtClean="0"/>
              <a:t>K.K. </a:t>
            </a:r>
            <a:r>
              <a:rPr lang="en-IN" sz="2800" dirty="0" err="1" smtClean="0"/>
              <a:t>Mishra</a:t>
            </a:r>
            <a:endParaRPr lang="en-IN" sz="2800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Success Stories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T3 at IGI Airport</a:t>
            </a:r>
          </a:p>
          <a:p>
            <a:r>
              <a:rPr lang="en-IN" dirty="0" smtClean="0"/>
              <a:t>Yamuna Expressway</a:t>
            </a:r>
          </a:p>
          <a:p>
            <a:r>
              <a:rPr lang="en-IN" dirty="0" err="1" smtClean="0"/>
              <a:t>Akshay</a:t>
            </a:r>
            <a:r>
              <a:rPr lang="en-IN" dirty="0" smtClean="0"/>
              <a:t> </a:t>
            </a:r>
            <a:r>
              <a:rPr lang="en-IN" dirty="0" err="1" smtClean="0"/>
              <a:t>Patra</a:t>
            </a:r>
            <a:r>
              <a:rPr lang="en-IN" dirty="0" smtClean="0"/>
              <a:t> Foundation</a:t>
            </a:r>
          </a:p>
          <a:p>
            <a:r>
              <a:rPr lang="en-IN" dirty="0" err="1" smtClean="0"/>
              <a:t>Gujrat</a:t>
            </a:r>
            <a:r>
              <a:rPr lang="en-IN" dirty="0" smtClean="0"/>
              <a:t> Solar Power</a:t>
            </a:r>
          </a:p>
          <a:p>
            <a:r>
              <a:rPr lang="en-IN" dirty="0" smtClean="0"/>
              <a:t>Electricity (RVVNL)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Let downs in PPPs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Hyderabad </a:t>
            </a:r>
            <a:r>
              <a:rPr lang="en-IN" dirty="0" err="1" smtClean="0"/>
              <a:t>Metro:Maytas</a:t>
            </a:r>
            <a:endParaRPr lang="en-IN" dirty="0" smtClean="0"/>
          </a:p>
          <a:p>
            <a:r>
              <a:rPr lang="en-IN" dirty="0" err="1" smtClean="0"/>
              <a:t>Vadodra</a:t>
            </a:r>
            <a:r>
              <a:rPr lang="en-IN" dirty="0" smtClean="0"/>
              <a:t> </a:t>
            </a:r>
            <a:r>
              <a:rPr lang="en-IN" dirty="0" err="1" smtClean="0"/>
              <a:t>Halol</a:t>
            </a:r>
            <a:r>
              <a:rPr lang="en-IN" dirty="0" smtClean="0"/>
              <a:t>-Toll project</a:t>
            </a:r>
          </a:p>
          <a:p>
            <a:r>
              <a:rPr lang="en-IN" dirty="0" smtClean="0"/>
              <a:t>KG </a:t>
            </a:r>
            <a:r>
              <a:rPr lang="en-IN" dirty="0" smtClean="0"/>
              <a:t>– Basin </a:t>
            </a:r>
          </a:p>
          <a:p>
            <a:r>
              <a:rPr lang="en-IN" dirty="0" smtClean="0"/>
              <a:t>Nuclear Power plants installation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458200" cy="1066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cap="none" dirty="0" smtClean="0">
                <a:ln/>
                <a:solidFill>
                  <a:schemeClr val="accent3"/>
                </a:solidFill>
                <a:effectLst/>
              </a:rPr>
              <a:t>Alternate Policy Recommendations </a:t>
            </a:r>
            <a:endParaRPr lang="en-US" cap="none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77200" cy="5029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PPPP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>Public private panchayat partnership                                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                  Social audit committee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/>
          </a:p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B050"/>
                </a:solidFill>
              </a:rPr>
              <a:t>Community led</a:t>
            </a:r>
            <a:r>
              <a:rPr lang="en-US" sz="2800" dirty="0" smtClean="0">
                <a:solidFill>
                  <a:schemeClr val="tx1"/>
                </a:solidFill>
              </a:rPr>
              <a:t>: For low cost projects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                       For non-durable assets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                       At micro- level</a:t>
            </a:r>
          </a:p>
          <a:p>
            <a:pPr algn="l"/>
            <a:endParaRPr lang="en-US" sz="2800" dirty="0" smtClean="0"/>
          </a:p>
          <a:p>
            <a:pPr algn="l">
              <a:buFont typeface="Wingdings" pitchFamily="2" charset="2"/>
              <a:buChar char="v"/>
            </a:pP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Private  panchayat partnership</a:t>
            </a:r>
            <a:r>
              <a:rPr lang="en-US" sz="2800" dirty="0" smtClean="0"/>
              <a:t>:</a:t>
            </a:r>
          </a:p>
          <a:p>
            <a:pPr algn="l"/>
            <a:r>
              <a:rPr lang="en-US" sz="2800" dirty="0" smtClean="0"/>
              <a:t>                             </a:t>
            </a:r>
            <a:r>
              <a:rPr lang="en-US" sz="2800" dirty="0" smtClean="0">
                <a:solidFill>
                  <a:schemeClr val="tx1"/>
                </a:solidFill>
              </a:rPr>
              <a:t> In contract farming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                       In developing agriculture market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772400" cy="12192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cap="none" dirty="0" smtClean="0">
                <a:ln/>
                <a:solidFill>
                  <a:schemeClr val="accent3"/>
                </a:solidFill>
                <a:effectLst/>
              </a:rPr>
              <a:t>Conclusion</a:t>
            </a:r>
            <a:endParaRPr lang="en-US" cap="none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848600" cy="5029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Applicable area: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                          high awareness level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Exploring new areas: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                                 </a:t>
            </a:r>
            <a:r>
              <a:rPr lang="en-US" sz="4000" dirty="0" err="1" smtClean="0">
                <a:solidFill>
                  <a:schemeClr val="tx1"/>
                </a:solidFill>
              </a:rPr>
              <a:t>Agri</a:t>
            </a:r>
            <a:r>
              <a:rPr lang="en-US" sz="4000" dirty="0" smtClean="0">
                <a:solidFill>
                  <a:schemeClr val="tx1"/>
                </a:solidFill>
              </a:rPr>
              <a:t>-marketing                              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                                 SHGs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                                 Contract farming   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                                 Energy sectors</a:t>
            </a:r>
          </a:p>
          <a:p>
            <a:pPr algn="l"/>
            <a:r>
              <a:rPr lang="en-US" dirty="0" smtClean="0"/>
              <a:t>                                                    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Conclusion contd………</a:t>
            </a:r>
            <a:endParaRPr lang="en-US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Transparent: RTI compliance</a:t>
            </a:r>
          </a:p>
          <a:p>
            <a:r>
              <a:rPr lang="en-US" smtClean="0"/>
              <a:t>Accountability: </a:t>
            </a:r>
            <a:r>
              <a:rPr lang="en-US" dirty="0" smtClean="0"/>
              <a:t>RFD compliance</a:t>
            </a:r>
          </a:p>
          <a:p>
            <a:r>
              <a:rPr lang="en-US" dirty="0" smtClean="0"/>
              <a:t>Social Audit    : Inclusiveness</a:t>
            </a:r>
          </a:p>
          <a:p>
            <a:r>
              <a:rPr lang="en-US" dirty="0" smtClean="0"/>
              <a:t>SIA/EIA compliance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197510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cap="none" dirty="0" smtClean="0">
                <a:ln/>
                <a:solidFill>
                  <a:schemeClr val="accent3"/>
                </a:solidFill>
                <a:effectLst/>
              </a:rPr>
              <a:t>Thank You</a:t>
            </a:r>
            <a:br>
              <a:rPr lang="en-IN" cap="none" dirty="0" smtClean="0">
                <a:ln/>
                <a:solidFill>
                  <a:schemeClr val="accent3"/>
                </a:solidFill>
                <a:effectLst/>
              </a:rPr>
            </a:br>
            <a:endParaRPr lang="en-IN" cap="none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Definition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Arrangement between government &amp; private sector entity for public asset creation or public service delivery</a:t>
            </a:r>
          </a:p>
          <a:p>
            <a:r>
              <a:rPr lang="en-IN" sz="4000" dirty="0" smtClean="0"/>
              <a:t>For specified period of time </a:t>
            </a:r>
          </a:p>
          <a:p>
            <a:r>
              <a:rPr lang="en-IN" sz="4000" dirty="0" smtClean="0"/>
              <a:t>Performance measurable by Public entity or its representative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Objectives of PPP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Harness Private Sector efficiencies</a:t>
            </a:r>
          </a:p>
          <a:p>
            <a:r>
              <a:rPr lang="en-US" sz="3600" dirty="0" smtClean="0"/>
              <a:t>Focus of Life Cycle approach for development of any project</a:t>
            </a:r>
          </a:p>
          <a:p>
            <a:r>
              <a:rPr lang="en-US" sz="3600" dirty="0" smtClean="0"/>
              <a:t>Innovation and Technological improvements</a:t>
            </a:r>
          </a:p>
          <a:p>
            <a:r>
              <a:rPr lang="en-US" sz="3600" dirty="0" smtClean="0"/>
              <a:t>Provision of affordable and improved services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0114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Essential Conditions of PPP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Investments made by Private sector entity</a:t>
            </a:r>
          </a:p>
          <a:p>
            <a:r>
              <a:rPr lang="en-IN" sz="3600" dirty="0" smtClean="0"/>
              <a:t>Risk sharing with the private sector</a:t>
            </a:r>
          </a:p>
          <a:p>
            <a:r>
              <a:rPr lang="en-IN" sz="3600" dirty="0" smtClean="0"/>
              <a:t>Performance linked fee payment structure &amp;/or through user charges</a:t>
            </a:r>
          </a:p>
          <a:p>
            <a:r>
              <a:rPr lang="en-IN" sz="3600" dirty="0" smtClean="0"/>
              <a:t>Conformance to performance standards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Why...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latin typeface="+mj-lt"/>
              </a:rPr>
              <a:t>PPPs help </a:t>
            </a:r>
            <a:r>
              <a:rPr lang="en-US" sz="3600" dirty="0" smtClean="0">
                <a:latin typeface="+mj-lt"/>
              </a:rPr>
              <a:t>governments meet demands for the development of modern and efficient facilities, infrastructure and services while providing value for taxpayers</a:t>
            </a:r>
            <a:endParaRPr lang="en-IN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IN" b="1" spc="0" dirty="0" smtClean="0">
                <a:ln/>
                <a:solidFill>
                  <a:schemeClr val="accent3"/>
                </a:solidFill>
              </a:rPr>
              <a:t>PPP </a:t>
            </a:r>
            <a:r>
              <a:rPr lang="en-US" b="1" spc="0" dirty="0" smtClean="0">
                <a:ln/>
                <a:solidFill>
                  <a:schemeClr val="accent3"/>
                </a:solidFill>
              </a:rPr>
              <a:t>MODELS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Design-Build (DB)</a:t>
            </a:r>
          </a:p>
          <a:p>
            <a:r>
              <a:rPr lang="en-IN" dirty="0" smtClean="0"/>
              <a:t>Design Build-Operate (DBO)</a:t>
            </a:r>
          </a:p>
          <a:p>
            <a:r>
              <a:rPr lang="en-IN" dirty="0" smtClean="0"/>
              <a:t>Operation &amp; Maintenance Contract (O &amp; M)</a:t>
            </a:r>
          </a:p>
          <a:p>
            <a:r>
              <a:rPr lang="en-IN" dirty="0" smtClean="0"/>
              <a:t>Design-Build-Finance-Maintain (DBFM)</a:t>
            </a:r>
          </a:p>
          <a:p>
            <a:r>
              <a:rPr lang="en-IN" dirty="0" smtClean="0"/>
              <a:t>Design-Build-Finance-Maintain-Operate (DBFMO)</a:t>
            </a:r>
          </a:p>
          <a:p>
            <a:r>
              <a:rPr lang="en-IN" dirty="0" smtClean="0"/>
              <a:t>Build-Own-Operate (BOO)</a:t>
            </a:r>
          </a:p>
          <a:p>
            <a:r>
              <a:rPr lang="en-IN" dirty="0" smtClean="0"/>
              <a:t>Build Operate Transfer (BOT)</a:t>
            </a:r>
          </a:p>
          <a:p>
            <a:r>
              <a:rPr lang="en-IN" dirty="0" smtClean="0"/>
              <a:t>Build-Own-Operate-Transfer (BOOT)</a:t>
            </a:r>
          </a:p>
          <a:p>
            <a:r>
              <a:rPr lang="en-IN" dirty="0" smtClean="0"/>
              <a:t>Buy Build Operate (BBO)</a:t>
            </a:r>
          </a:p>
          <a:p>
            <a:r>
              <a:rPr lang="en-IN" dirty="0" smtClean="0"/>
              <a:t>Build-Own-Lease-Transfer (BOLT)</a:t>
            </a:r>
          </a:p>
          <a:p>
            <a:r>
              <a:rPr lang="en-IN" dirty="0" smtClean="0"/>
              <a:t>Lease Renovate Operate and Transfer (LROT)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  <a:latin typeface="Tahoma" pitchFamily="34" charset="0"/>
              </a:rPr>
              <a:t>Six Distinct Phases</a:t>
            </a:r>
            <a:br>
              <a:rPr lang="en-US" b="1" spc="0" dirty="0" smtClean="0">
                <a:ln/>
                <a:solidFill>
                  <a:schemeClr val="accent3"/>
                </a:solidFill>
                <a:latin typeface="Tahoma" pitchFamily="34" charset="0"/>
              </a:rPr>
            </a:br>
            <a:endParaRPr lang="en-IN" b="1" spc="0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Picture 2" descr="light 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500174"/>
            <a:ext cx="3000375" cy="914400"/>
          </a:xfrm>
          <a:prstGeom prst="rect">
            <a:avLst/>
          </a:prstGeom>
          <a:noFill/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071802" y="2279637"/>
            <a:ext cx="3001963" cy="4027487"/>
            <a:chOff x="2482" y="1177"/>
            <a:chExt cx="1891" cy="2537"/>
          </a:xfrm>
        </p:grpSpPr>
        <p:pic>
          <p:nvPicPr>
            <p:cNvPr id="8" name="Picture 5" descr="Gra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83" y="3138"/>
              <a:ext cx="1890" cy="576"/>
            </a:xfrm>
            <a:prstGeom prst="rect">
              <a:avLst/>
            </a:prstGeom>
            <a:noFill/>
          </p:spPr>
        </p:pic>
        <p:pic>
          <p:nvPicPr>
            <p:cNvPr id="9" name="Picture 6" descr="Dark Green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83" y="2648"/>
              <a:ext cx="1890" cy="576"/>
            </a:xfrm>
            <a:prstGeom prst="rect">
              <a:avLst/>
            </a:prstGeom>
            <a:noFill/>
          </p:spPr>
        </p:pic>
        <p:pic>
          <p:nvPicPr>
            <p:cNvPr id="10" name="Picture 7" descr="Yellow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83" y="2158"/>
              <a:ext cx="1890" cy="576"/>
            </a:xfrm>
            <a:prstGeom prst="rect">
              <a:avLst/>
            </a:prstGeom>
            <a:noFill/>
          </p:spPr>
        </p:pic>
        <p:pic>
          <p:nvPicPr>
            <p:cNvPr id="11" name="Picture 8" descr="Dark blue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82" y="1667"/>
              <a:ext cx="1890" cy="576"/>
            </a:xfrm>
            <a:prstGeom prst="rect">
              <a:avLst/>
            </a:prstGeom>
            <a:noFill/>
          </p:spPr>
        </p:pic>
        <p:pic>
          <p:nvPicPr>
            <p:cNvPr id="12" name="Picture 9" descr="light gre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482" y="1177"/>
              <a:ext cx="1890" cy="576"/>
            </a:xfrm>
            <a:prstGeom prst="rect">
              <a:avLst/>
            </a:prstGeom>
            <a:noFill/>
          </p:spPr>
        </p:pic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560" y="1203"/>
              <a:ext cx="1668" cy="432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r>
                <a:rPr lang="en-US" sz="3000" b="1">
                  <a:solidFill>
                    <a:srgbClr val="FFFFFF"/>
                  </a:solidFill>
                  <a:latin typeface="Arial" charset="0"/>
                </a:rPr>
                <a:t>2. Feasibility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554" y="1696"/>
              <a:ext cx="1752" cy="432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r>
                <a:rPr lang="en-US" sz="3000" b="1">
                  <a:solidFill>
                    <a:srgbClr val="FFFFFF"/>
                  </a:solidFill>
                  <a:latin typeface="Arial" charset="0"/>
                </a:rPr>
                <a:t>3. Plan &amp; Test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549" y="2190"/>
              <a:ext cx="1440" cy="432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r>
                <a:rPr lang="en-US" sz="3000" b="1">
                  <a:solidFill>
                    <a:srgbClr val="FFFFFF"/>
                  </a:solidFill>
                  <a:latin typeface="Arial" charset="0"/>
                </a:rPr>
                <a:t>4. Procure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549" y="2683"/>
              <a:ext cx="1590" cy="432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r>
                <a:rPr lang="en-US" sz="3000" b="1">
                  <a:solidFill>
                    <a:srgbClr val="FFFFFF"/>
                  </a:solidFill>
                  <a:latin typeface="Arial" charset="0"/>
                </a:rPr>
                <a:t>5. Implement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549" y="3153"/>
              <a:ext cx="1656" cy="432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r>
                <a:rPr lang="en-US" sz="3000" b="1">
                  <a:solidFill>
                    <a:srgbClr val="FFFFFF"/>
                  </a:solidFill>
                  <a:latin typeface="Arial" charset="0"/>
                </a:rPr>
                <a:t>6. Operations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3214678" y="1571612"/>
            <a:ext cx="2571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FFFF"/>
                </a:solidFill>
                <a:latin typeface="Arial" charset="0"/>
              </a:rPr>
              <a:t>1. Genesis</a:t>
            </a:r>
            <a:endParaRPr lang="en-US" sz="3200" b="1" dirty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spc="0" dirty="0" smtClean="0">
                <a:ln/>
                <a:solidFill>
                  <a:schemeClr val="accent3"/>
                </a:solidFill>
              </a:rPr>
              <a:t>Principles governing Implementation</a:t>
            </a:r>
            <a:endParaRPr lang="en-IN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Fair and Transparent Framework</a:t>
            </a:r>
          </a:p>
          <a:p>
            <a:r>
              <a:rPr lang="en-US" dirty="0" smtClean="0"/>
              <a:t>Plan, Priorities and Manage Projects</a:t>
            </a:r>
          </a:p>
          <a:p>
            <a:r>
              <a:rPr lang="en-US" dirty="0" smtClean="0"/>
              <a:t>Process for selection &amp; ensure efficient governance</a:t>
            </a:r>
          </a:p>
          <a:p>
            <a:r>
              <a:rPr lang="en-US" dirty="0" smtClean="0"/>
              <a:t>Protect interest of end users</a:t>
            </a:r>
          </a:p>
          <a:p>
            <a:r>
              <a:rPr lang="en-US" dirty="0" smtClean="0"/>
              <a:t>Ensure efficient delivery</a:t>
            </a:r>
          </a:p>
          <a:p>
            <a:r>
              <a:rPr lang="en-US" dirty="0" smtClean="0"/>
              <a:t>Achieve efficiency in deployment of investment</a:t>
            </a:r>
          </a:p>
          <a:p>
            <a:r>
              <a:rPr lang="en-US" dirty="0" smtClean="0"/>
              <a:t>Liability clause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8740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463</TotalTime>
  <Words>556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Metro</vt:lpstr>
      <vt:lpstr>National Public Private Partnership Policy-2011  Group 11</vt:lpstr>
      <vt:lpstr>Group Members</vt:lpstr>
      <vt:lpstr>Definition</vt:lpstr>
      <vt:lpstr>Objectives of PPP</vt:lpstr>
      <vt:lpstr>Essential Conditions of PPP</vt:lpstr>
      <vt:lpstr>Why...</vt:lpstr>
      <vt:lpstr>PPP MODELS</vt:lpstr>
      <vt:lpstr>Six Distinct Phases </vt:lpstr>
      <vt:lpstr>Principles governing Implementation</vt:lpstr>
      <vt:lpstr>Principles governing Implementation continued…</vt:lpstr>
      <vt:lpstr>Government Supported Models</vt:lpstr>
      <vt:lpstr>Public Good</vt:lpstr>
      <vt:lpstr>Merits </vt:lpstr>
      <vt:lpstr>Demerits</vt:lpstr>
      <vt:lpstr>International Perspective USA</vt:lpstr>
      <vt:lpstr>Britain</vt:lpstr>
      <vt:lpstr>CANADA</vt:lpstr>
      <vt:lpstr>Other Examples</vt:lpstr>
      <vt:lpstr>Stakeholders in PPPs</vt:lpstr>
      <vt:lpstr>Success Stories</vt:lpstr>
      <vt:lpstr>Let downs in PPPs</vt:lpstr>
      <vt:lpstr>Alternate Policy Recommendations </vt:lpstr>
      <vt:lpstr>Conclusion</vt:lpstr>
      <vt:lpstr>Conclusion contd………</vt:lpstr>
      <vt:lpstr>Thank You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Public Private Partnership Policy</dc:title>
  <dc:creator>hp</dc:creator>
  <cp:lastModifiedBy>hp</cp:lastModifiedBy>
  <cp:revision>45</cp:revision>
  <dcterms:created xsi:type="dcterms:W3CDTF">2012-11-20T02:59:57Z</dcterms:created>
  <dcterms:modified xsi:type="dcterms:W3CDTF">2012-11-21T08:48:10Z</dcterms:modified>
</cp:coreProperties>
</file>